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426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419" r:id="rId11"/>
    <p:sldId id="420" r:id="rId12"/>
    <p:sldId id="390" r:id="rId13"/>
    <p:sldId id="326" r:id="rId14"/>
    <p:sldId id="281" r:id="rId15"/>
    <p:sldId id="275" r:id="rId16"/>
    <p:sldId id="391" r:id="rId17"/>
    <p:sldId id="392" r:id="rId18"/>
    <p:sldId id="285" r:id="rId19"/>
    <p:sldId id="287" r:id="rId20"/>
    <p:sldId id="393" r:id="rId21"/>
    <p:sldId id="341" r:id="rId22"/>
    <p:sldId id="399" r:id="rId23"/>
    <p:sldId id="280" r:id="rId24"/>
    <p:sldId id="342" r:id="rId25"/>
    <p:sldId id="343" r:id="rId26"/>
    <p:sldId id="290" r:id="rId27"/>
    <p:sldId id="344" r:id="rId28"/>
    <p:sldId id="293" r:id="rId29"/>
    <p:sldId id="333" r:id="rId30"/>
    <p:sldId id="295" r:id="rId31"/>
    <p:sldId id="296" r:id="rId32"/>
    <p:sldId id="297" r:id="rId33"/>
    <p:sldId id="336" r:id="rId34"/>
    <p:sldId id="340" r:id="rId35"/>
    <p:sldId id="337" r:id="rId36"/>
    <p:sldId id="339" r:id="rId37"/>
    <p:sldId id="298" r:id="rId38"/>
    <p:sldId id="271" r:id="rId39"/>
    <p:sldId id="334" r:id="rId40"/>
    <p:sldId id="335" r:id="rId41"/>
    <p:sldId id="292" r:id="rId42"/>
    <p:sldId id="359" r:id="rId43"/>
    <p:sldId id="396" r:id="rId44"/>
    <p:sldId id="345" r:id="rId45"/>
    <p:sldId id="424" r:id="rId46"/>
    <p:sldId id="414" r:id="rId47"/>
    <p:sldId id="421" r:id="rId48"/>
    <p:sldId id="416" r:id="rId49"/>
    <p:sldId id="425" r:id="rId50"/>
    <p:sldId id="422" r:id="rId51"/>
    <p:sldId id="349" r:id="rId52"/>
    <p:sldId id="350" r:id="rId53"/>
    <p:sldId id="302" r:id="rId54"/>
    <p:sldId id="346" r:id="rId55"/>
    <p:sldId id="348" r:id="rId56"/>
    <p:sldId id="353" r:id="rId57"/>
    <p:sldId id="357" r:id="rId58"/>
    <p:sldId id="354" r:id="rId59"/>
    <p:sldId id="355" r:id="rId60"/>
    <p:sldId id="397" r:id="rId61"/>
    <p:sldId id="358" r:id="rId62"/>
    <p:sldId id="402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5" r:id="rId77"/>
    <p:sldId id="376" r:id="rId78"/>
    <p:sldId id="377" r:id="rId79"/>
    <p:sldId id="378" r:id="rId80"/>
    <p:sldId id="382" r:id="rId81"/>
    <p:sldId id="374" r:id="rId82"/>
    <p:sldId id="417" r:id="rId83"/>
    <p:sldId id="380" r:id="rId84"/>
    <p:sldId id="398" r:id="rId85"/>
    <p:sldId id="360" r:id="rId86"/>
    <p:sldId id="400" r:id="rId87"/>
    <p:sldId id="317" r:id="rId88"/>
    <p:sldId id="304" r:id="rId89"/>
    <p:sldId id="318" r:id="rId90"/>
    <p:sldId id="305" r:id="rId91"/>
    <p:sldId id="320" r:id="rId92"/>
    <p:sldId id="306" r:id="rId93"/>
    <p:sldId id="321" r:id="rId94"/>
    <p:sldId id="307" r:id="rId95"/>
    <p:sldId id="308" r:id="rId96"/>
    <p:sldId id="384" r:id="rId97"/>
    <p:sldId id="388" r:id="rId98"/>
    <p:sldId id="404" r:id="rId99"/>
    <p:sldId id="405" r:id="rId100"/>
    <p:sldId id="406" r:id="rId101"/>
    <p:sldId id="407" r:id="rId102"/>
    <p:sldId id="408" r:id="rId103"/>
    <p:sldId id="386" r:id="rId104"/>
    <p:sldId id="387" r:id="rId105"/>
    <p:sldId id="409" r:id="rId106"/>
    <p:sldId id="410" r:id="rId107"/>
    <p:sldId id="411" r:id="rId108"/>
    <p:sldId id="4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426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419"/>
            <p14:sldId id="420"/>
            <p14:sldId id="390"/>
            <p14:sldId id="326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424"/>
            <p14:sldId id="414"/>
            <p14:sldId id="421"/>
            <p14:sldId id="416"/>
            <p14:sldId id="425"/>
            <p14:sldId id="422"/>
            <p14:sldId id="349"/>
            <p14:sldId id="350"/>
            <p14:sldId id="302"/>
            <p14:sldId id="346"/>
            <p14:sldId id="348"/>
            <p14:sldId id="353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43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9"/>
    <p:restoredTop sz="94663"/>
  </p:normalViewPr>
  <p:slideViewPr>
    <p:cSldViewPr snapToGrid="0" snapToObjects="1">
      <p:cViewPr varScale="1">
        <p:scale>
          <a:sx n="128" d="100"/>
          <a:sy n="128" d="100"/>
        </p:scale>
        <p:origin x="1032" y="176"/>
      </p:cViewPr>
      <p:guideLst>
        <p:guide orient="horz" pos="1003"/>
        <p:guide pos="529"/>
        <p:guide orient="horz" pos="1480"/>
        <p:guide orient="horz" pos="459"/>
        <p:guide pos="3840"/>
        <p:guide orient="horz" pos="663"/>
        <p:guide orient="horz" pos="3543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18/3/19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3773"/>
            <a:ext cx="10813026" cy="55964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  <a:endParaRPr lang="en-AU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</a:p>
          <a:p>
            <a:pPr marL="0" indent="0">
              <a:buNone/>
            </a:pPr>
            <a:r>
              <a:rPr lang="en-AU" sz="2200" dirty="0"/>
              <a:t>Mac: 		</a:t>
            </a:r>
            <a:r>
              <a:rPr lang="en-AU" sz="2200" dirty="0" err="1">
                <a:solidFill>
                  <a:schemeClr val="accent5"/>
                </a:solidFill>
              </a:rPr>
              <a:t>cran.rstudio.com</a:t>
            </a:r>
            <a:r>
              <a:rPr lang="en-AU" sz="2200" dirty="0">
                <a:solidFill>
                  <a:schemeClr val="accent5"/>
                </a:solidFill>
              </a:rPr>
              <a:t>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</a:t>
            </a:r>
            <a:r>
              <a:rPr lang="en-AU" sz="2200" dirty="0" err="1">
                <a:solidFill>
                  <a:schemeClr val="accent5"/>
                </a:solidFill>
              </a:rPr>
              <a:t>cran.r-project.org</a:t>
            </a:r>
            <a:r>
              <a:rPr lang="en-AU" sz="2200" dirty="0">
                <a:solidFill>
                  <a:schemeClr val="accent5"/>
                </a:solidFill>
              </a:rPr>
              <a:t>/bin/windows/base/old/3.5.2/R-3.5.2-win.exe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  <a:endParaRPr lang="en-US" sz="2000" b="1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		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download1.rstudio.org/RStudio-1.1.463.exe 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Install the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tidyverse </a:t>
            </a:r>
            <a:r>
              <a:rPr lang="en-US" sz="2400" b="1" dirty="0"/>
              <a:t>in R</a:t>
            </a:r>
            <a:r>
              <a:rPr lang="en-US" sz="2400" dirty="0"/>
              <a:t> </a:t>
            </a:r>
            <a:r>
              <a:rPr lang="en-US" sz="2000" dirty="0"/>
              <a:t>(via R Studio)</a:t>
            </a:r>
            <a:endParaRPr lang="en-AU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200" dirty="0"/>
              <a:t>Open R Studio and type into the console:</a:t>
            </a:r>
          </a:p>
          <a:p>
            <a:pPr marL="0" indent="0">
              <a:buNone/>
            </a:pPr>
            <a:r>
              <a:rPr lang="en-AU" sz="2200" dirty="0">
                <a:solidFill>
                  <a:schemeClr val="accent5"/>
                </a:solidFill>
              </a:rPr>
              <a:t>		install.packages(“tidyverse”)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You can download the course materials from </a:t>
            </a:r>
            <a:r>
              <a:rPr lang="en-US" sz="2000" dirty="0"/>
              <a:t>(via your web browser)</a:t>
            </a:r>
            <a:endParaRPr lang="en-AU" sz="2000" dirty="0"/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		</a:t>
            </a:r>
            <a:r>
              <a:rPr lang="en-US" sz="2900" dirty="0" err="1">
                <a:solidFill>
                  <a:schemeClr val="accent5"/>
                </a:solidFill>
              </a:rPr>
              <a:t>tinyurl.com</a:t>
            </a:r>
            <a:r>
              <a:rPr lang="en-US" sz="2900" dirty="0">
                <a:solidFill>
                  <a:schemeClr val="accent5"/>
                </a:solidFill>
              </a:rPr>
              <a:t>/</a:t>
            </a:r>
            <a:r>
              <a:rPr lang="en-US" sz="2900" dirty="0" err="1">
                <a:solidFill>
                  <a:schemeClr val="accent5"/>
                </a:solidFill>
              </a:rPr>
              <a:t>essamonash</a:t>
            </a:r>
            <a:endParaRPr lang="en-US" sz="29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2"/>
                  </a:solidFill>
                </a:rPr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752054-8C1B-6645-A8B0-048F41BC893C}"/>
              </a:ext>
            </a:extLst>
          </p:cNvPr>
          <p:cNvCxnSpPr/>
          <p:nvPr/>
        </p:nvCxnSpPr>
        <p:spPr>
          <a:xfrm>
            <a:off x="916782" y="4426757"/>
            <a:ext cx="108130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41799F7-3399-6448-9F16-048ED23A8073}"/>
              </a:ext>
            </a:extLst>
          </p:cNvPr>
          <p:cNvSpPr/>
          <p:nvPr/>
        </p:nvSpPr>
        <p:spPr>
          <a:xfrm>
            <a:off x="361370" y="337386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6AB95-BFF3-5C43-9AFF-12CE122148BB}"/>
              </a:ext>
            </a:extLst>
          </p:cNvPr>
          <p:cNvSpPr/>
          <p:nvPr/>
        </p:nvSpPr>
        <p:spPr>
          <a:xfrm>
            <a:off x="337777" y="4565291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40584-AFA6-1145-B9D8-1AABBFDFDE93}"/>
              </a:ext>
            </a:extLst>
          </p:cNvPr>
          <p:cNvSpPr/>
          <p:nvPr/>
        </p:nvSpPr>
        <p:spPr>
          <a:xfrm>
            <a:off x="340001" y="5750338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4763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17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I want to get you ‘up and running’ with R, and to see a bit of what R can do.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How Grattan uses R</a:t>
            </a:r>
          </a:p>
          <a:p>
            <a:pPr lvl="1"/>
            <a:r>
              <a:rPr lang="en-AU" dirty="0"/>
              <a:t>How you can use 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 also want you to learn that </a:t>
            </a:r>
            <a:r>
              <a:rPr lang="en-AU" b="1" dirty="0"/>
              <a:t>coding</a:t>
            </a:r>
            <a:r>
              <a:rPr lang="en-AU" dirty="0"/>
              <a:t> is </a:t>
            </a:r>
            <a:r>
              <a:rPr lang="en-AU" i="1" dirty="0"/>
              <a:t>learn-able</a:t>
            </a:r>
            <a:r>
              <a:rPr lang="en-AU" dirty="0"/>
              <a:t>; bit by bit.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We’ll go through </a:t>
            </a:r>
            <a:r>
              <a:rPr lang="en-AU" b="1" dirty="0"/>
              <a:t>a lot of material in a short time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You don’t have to fully understand everything in this workshop.</a:t>
            </a:r>
          </a:p>
          <a:p>
            <a:pPr lvl="1"/>
            <a:r>
              <a:rPr lang="en-AU" dirty="0"/>
              <a:t>Just get a </a:t>
            </a:r>
            <a:r>
              <a:rPr lang="en-AU" b="1" dirty="0"/>
              <a:t>vibe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This wont be </a:t>
            </a:r>
            <a:r>
              <a:rPr lang="en-AU" b="1" dirty="0"/>
              <a:t>on the exam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I want to give you the confidence to look at the additional resources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There are materials provided that you can go over later.</a:t>
            </a:r>
          </a:p>
          <a:p>
            <a:pPr lvl="1"/>
            <a:r>
              <a:rPr lang="en-AU" dirty="0"/>
              <a:t>From these, and others, you’ll be able to do all the things you want to do.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purpose of today’s workshop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 will do the trick,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 along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237021" cy="51176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You will make one-million errors.</a:t>
            </a:r>
          </a:p>
          <a:p>
            <a:pPr lvl="1"/>
            <a:r>
              <a:rPr lang="en-AU" dirty="0"/>
              <a:t>This will be frustrating and annoying.</a:t>
            </a:r>
          </a:p>
          <a:p>
            <a:pPr lvl="1"/>
            <a:r>
              <a:rPr lang="en-AU" dirty="0"/>
              <a:t>This is normal.</a:t>
            </a:r>
          </a:p>
          <a:p>
            <a:pPr marL="457200" lvl="1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dirty="0"/>
              <a:t>This error checking is called ‘debugging’. </a:t>
            </a:r>
          </a:p>
          <a:p>
            <a:pPr lvl="1"/>
            <a:r>
              <a:rPr lang="en-AU" dirty="0"/>
              <a:t>You will be bad it at to begin with.</a:t>
            </a:r>
          </a:p>
          <a:p>
            <a:pPr lvl="1"/>
            <a:r>
              <a:rPr lang="en-AU" dirty="0"/>
              <a:t>You will get better over time.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/>
              <a:t>Make sure you close your brackets. </a:t>
            </a:r>
          </a:p>
          <a:p>
            <a:pPr lvl="1"/>
            <a:r>
              <a:rPr lang="en-AU" dirty="0"/>
              <a:t>Each ( will need to be followed by a ) at some point.</a:t>
            </a:r>
          </a:p>
          <a:p>
            <a:pPr lvl="1"/>
            <a:r>
              <a:rPr lang="en-AU" dirty="0"/>
              <a:t>Each “ will need to be followed by a ” at some point.</a:t>
            </a:r>
          </a:p>
          <a:p>
            <a:pPr marL="457200" lvl="1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Help your neighbour</a:t>
            </a:r>
          </a:p>
          <a:p>
            <a:pPr lvl="1"/>
            <a:r>
              <a:rPr lang="en-AU" dirty="0"/>
              <a:t>Introduce yourself to your left and right.</a:t>
            </a:r>
          </a:p>
          <a:p>
            <a:pPr lvl="1"/>
            <a:r>
              <a:rPr lang="en-AU" dirty="0"/>
              <a:t>If you miss a step or can’t work something out, ask your neighbour.</a:t>
            </a:r>
          </a:p>
          <a:p>
            <a:pPr lvl="1"/>
            <a:r>
              <a:rPr lang="en-AU" dirty="0"/>
              <a:t>Receiving help from others is </a:t>
            </a:r>
            <a:r>
              <a:rPr lang="en-AU" i="1" dirty="0"/>
              <a:t>wonderful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Helping others is </a:t>
            </a:r>
            <a:r>
              <a:rPr lang="en-AU" i="1" dirty="0"/>
              <a:t>wonderful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641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some notes before we start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1ECFD-19D9-B540-A90A-FD109ECBCBDA}"/>
              </a:ext>
            </a:extLst>
          </p:cNvPr>
          <p:cNvSpPr/>
          <p:nvPr/>
        </p:nvSpPr>
        <p:spPr>
          <a:xfrm>
            <a:off x="8510148" y="1755346"/>
            <a:ext cx="35269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You can download the course materials </a:t>
            </a:r>
            <a:br>
              <a:rPr lang="en-US" b="1" dirty="0"/>
            </a:br>
            <a:r>
              <a:rPr lang="en-US" sz="1600" dirty="0"/>
              <a:t>(via your web browser)</a:t>
            </a:r>
          </a:p>
          <a:p>
            <a:endParaRPr lang="en-AU" sz="1600" dirty="0"/>
          </a:p>
          <a:p>
            <a:r>
              <a:rPr lang="en-US" sz="2000" dirty="0" err="1">
                <a:solidFill>
                  <a:schemeClr val="accent5"/>
                </a:solidFill>
              </a:rPr>
              <a:t>tinyurl.com</a:t>
            </a:r>
            <a:r>
              <a:rPr lang="en-US" sz="2000" dirty="0">
                <a:solidFill>
                  <a:schemeClr val="accent5"/>
                </a:solidFill>
              </a:rPr>
              <a:t>/</a:t>
            </a:r>
            <a:r>
              <a:rPr lang="en-US" sz="2000" dirty="0" err="1">
                <a:solidFill>
                  <a:schemeClr val="accent5"/>
                </a:solidFill>
              </a:rPr>
              <a:t>essamonash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A90FB-D7C2-6247-9BC6-56AC049AB114}"/>
              </a:ext>
            </a:extLst>
          </p:cNvPr>
          <p:cNvCxnSpPr/>
          <p:nvPr/>
        </p:nvCxnSpPr>
        <p:spPr>
          <a:xfrm>
            <a:off x="7623958" y="1153798"/>
            <a:ext cx="886190" cy="601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77F69-7909-2042-91C2-56956F0F3FA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8A533E5-AEF8-D048-B567-A60FB143BC41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3AD420-EC10-914C-8538-ED36301066B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a record of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903226" cy="453024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8334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45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just write down the list explicitly.</a:t>
            </a:r>
            <a:endParaRPr lang="en-AU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</a:t>
            </a:r>
            <a:r>
              <a:rPr lang="en-AU" sz="2400" b="1" dirty="0"/>
              <a:t>record</a:t>
            </a:r>
            <a:r>
              <a:rPr lang="en-AU" sz="2400" dirty="0"/>
              <a:t> of everything you have done.</a:t>
            </a:r>
          </a:p>
          <a:p>
            <a:r>
              <a:rPr lang="en-AU" sz="2400" dirty="0"/>
              <a:t>It will do everything you want it to do </a:t>
            </a:r>
            <a:r>
              <a:rPr lang="en-AU" sz="2400" b="1" dirty="0"/>
              <a:t>every time</a:t>
            </a:r>
            <a:r>
              <a:rPr lang="en-AU" sz="2400" dirty="0"/>
              <a:t>:</a:t>
            </a:r>
          </a:p>
          <a:p>
            <a:endParaRPr lang="en-AU" sz="2400" dirty="0"/>
          </a:p>
          <a:p>
            <a:pPr lvl="1"/>
            <a:r>
              <a:rPr lang="en-AU" sz="2000" dirty="0"/>
              <a:t>You won’t miss a step!</a:t>
            </a:r>
          </a:p>
          <a:p>
            <a:pPr lvl="1"/>
            <a:endParaRPr lang="en-AU" sz="2000" dirty="0"/>
          </a:p>
          <a:p>
            <a:pPr lvl="1"/>
            <a:r>
              <a:rPr lang="en-AU" sz="2000" dirty="0"/>
              <a:t>And you can automate boring tasks.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 err="1">
                <a:solidFill>
                  <a:schemeClr val="accent2"/>
                </a:solidFill>
              </a:rPr>
              <a:t>i.e</a:t>
            </a:r>
            <a:r>
              <a:rPr lang="en-AU" sz="2400" b="1" dirty="0">
                <a:solidFill>
                  <a:schemeClr val="accent2"/>
                </a:solidFill>
              </a:rPr>
              <a:t>: it is reproduceable.</a:t>
            </a:r>
          </a:p>
          <a:p>
            <a:pPr lvl="1"/>
            <a:endParaRPr lang="en-AU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263"/>
            <a:ext cx="11049001" cy="4635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many</a:t>
            </a:r>
            <a:r>
              <a:rPr lang="en-US" sz="2400" dirty="0"/>
              <a:t> proprietary script-based programs for analysing data: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Julia,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You often can’t </a:t>
            </a:r>
            <a:r>
              <a:rPr lang="en-US" sz="2400" b="1" dirty="0"/>
              <a:t>play</a:t>
            </a:r>
            <a:r>
              <a:rPr lang="en-US" sz="2400" dirty="0"/>
              <a:t> with the software outside of your </a:t>
            </a:r>
            <a:r>
              <a:rPr lang="en-US" dirty="0"/>
              <a:t>institution.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</a:t>
            </a:r>
            <a:r>
              <a:rPr lang="en-US" sz="2400" i="1" dirty="0"/>
              <a:t>R stats</a:t>
            </a:r>
            <a:r>
              <a:rPr lang="en-US" sz="2400" dirty="0"/>
              <a:t> note: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…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0" y="4907280"/>
            <a:ext cx="67169" cy="5454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within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7713069" y="2777557"/>
              <a:ext cx="3307970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34002D-78AD-0F46-A241-A06C9A82997C}"/>
              </a:ext>
            </a:extLst>
          </p:cNvPr>
          <p:cNvSpPr txBox="1">
            <a:spLocks/>
          </p:cNvSpPr>
          <p:nvPr/>
        </p:nvSpPr>
        <p:spPr>
          <a:xfrm>
            <a:off x="990600" y="1152806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It should look at least a little bit like this</a:t>
            </a:r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dirty="0"/>
              <a:t>Looking at additional resources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(called 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51513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4473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B28E00-997C-634A-A4B0-9993FE9ACA55}"/>
              </a:ext>
            </a:extLst>
          </p:cNvPr>
          <p:cNvGrpSpPr/>
          <p:nvPr/>
        </p:nvGrpSpPr>
        <p:grpSpPr>
          <a:xfrm>
            <a:off x="1868931" y="1931592"/>
            <a:ext cx="1647270" cy="515744"/>
            <a:chOff x="1868931" y="1931592"/>
            <a:chExt cx="1647270" cy="51574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789DEC9-B8CF-5A4F-9039-CF285DBC84ED}"/>
                </a:ext>
              </a:extLst>
            </p:cNvPr>
            <p:cNvSpPr/>
            <p:nvPr/>
          </p:nvSpPr>
          <p:spPr>
            <a:xfrm rot="16200000">
              <a:off x="2594392" y="1525528"/>
              <a:ext cx="196347" cy="164727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945AF7-3C4E-6B48-97F9-1C3049A122C8}"/>
                </a:ext>
              </a:extLst>
            </p:cNvPr>
            <p:cNvSpPr txBox="1"/>
            <p:nvPr/>
          </p:nvSpPr>
          <p:spPr>
            <a:xfrm>
              <a:off x="2161380" y="1931592"/>
              <a:ext cx="1071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this bit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378B8-60D0-8743-836B-E485DF9B2615}"/>
              </a:ext>
            </a:extLst>
          </p:cNvPr>
          <p:cNvGrpSpPr/>
          <p:nvPr/>
        </p:nvGrpSpPr>
        <p:grpSpPr>
          <a:xfrm>
            <a:off x="1045294" y="1912803"/>
            <a:ext cx="2574601" cy="578925"/>
            <a:chOff x="1045294" y="1784787"/>
            <a:chExt cx="2574601" cy="5789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C3BC0CF-AFF8-CE43-806D-1C9A1C75F2FB}"/>
                </a:ext>
              </a:extLst>
            </p:cNvPr>
            <p:cNvSpPr/>
            <p:nvPr/>
          </p:nvSpPr>
          <p:spPr>
            <a:xfrm rot="16200000">
              <a:off x="2179154" y="922971"/>
              <a:ext cx="306881" cy="2574601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BFEEF-0A07-334D-BC35-DDE031E18559}"/>
                </a:ext>
              </a:extLst>
            </p:cNvPr>
            <p:cNvSpPr txBox="1"/>
            <p:nvPr/>
          </p:nvSpPr>
          <p:spPr>
            <a:xfrm>
              <a:off x="1486248" y="1784787"/>
              <a:ext cx="1714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then this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3565525" cy="476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90528-F81C-7542-84A1-CD1BDAF5F968}"/>
              </a:ext>
            </a:extLst>
          </p:cNvPr>
          <p:cNvSpPr/>
          <p:nvPr/>
        </p:nvSpPr>
        <p:spPr>
          <a:xfrm>
            <a:off x="4440238" y="23287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the mpg column from the </a:t>
            </a:r>
            <a:r>
              <a:rPr lang="en-US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mtcars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dataset, and print it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86329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functions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Things I like: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 analysis and </a:t>
            </a:r>
            <a:r>
              <a:rPr lang="en-US" sz="2400" dirty="0" err="1"/>
              <a:t>visualisation</a:t>
            </a:r>
            <a:r>
              <a:rPr lang="en-US" sz="2400" dirty="0"/>
              <a:t>.</a:t>
            </a:r>
          </a:p>
          <a:p>
            <a:r>
              <a:rPr lang="en-US" sz="2400" dirty="0"/>
              <a:t>Making R packages/functions. </a:t>
            </a:r>
          </a:p>
          <a:p>
            <a:r>
              <a:rPr lang="en-US" sz="2400" dirty="0"/>
              <a:t>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a process you will continue 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as long as you’re using R.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@</a:t>
            </a:r>
            <a:r>
              <a:rPr lang="en-AU" sz="1400" dirty="0" err="1"/>
              <a:t>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EC166-8220-FE49-8ADE-A723CDC81E78}"/>
              </a:ext>
            </a:extLst>
          </p:cNvPr>
          <p:cNvSpPr txBox="1"/>
          <p:nvPr/>
        </p:nvSpPr>
        <p:spPr>
          <a:xfrm>
            <a:off x="9798989" y="3649705"/>
            <a:ext cx="2332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/>
              <a:t>Literally me</a:t>
            </a:r>
          </a:p>
          <a:p>
            <a:r>
              <a:rPr lang="en-AU" sz="1600" dirty="0"/>
              <a:t>(and hopefully you)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11EE3-D238-3F4C-A321-9E2968F116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9128761" y="3838979"/>
            <a:ext cx="670228" cy="103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0" y="762000"/>
            <a:ext cx="12192000" cy="3031522"/>
            <a:chOff x="4638605" y="-234969"/>
            <a:chExt cx="12192000" cy="30315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4638605" y="-233603"/>
              <a:ext cx="12192000" cy="3030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  <a:p>
              <a:pPr algn="ctr"/>
              <a:endParaRPr lang="en-US" sz="3600" dirty="0">
                <a:solidFill>
                  <a:schemeClr val="accent2"/>
                </a:solidFill>
              </a:endParaRPr>
            </a:p>
            <a:p>
              <a:pPr algn="ctr"/>
              <a:r>
                <a:rPr lang="en-US" sz="2400" dirty="0">
                  <a:latin typeface="+mn-lt"/>
                </a:rPr>
                <a:t>(and set up good workflow</a:t>
              </a:r>
            </a:p>
            <a:p>
              <a:pPr algn="ctr"/>
              <a:r>
                <a:rPr lang="en-US" sz="2400" dirty="0">
                  <a:latin typeface="+mn-lt"/>
                </a:rPr>
                <a:t>and folder structure)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we’re going to cheat a bit here.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69457-5B18-324C-9B73-10DEDBEFC49F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59539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353800" cy="42984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We have an </a:t>
            </a:r>
            <a:r>
              <a:rPr lang="en-US" sz="2400" b="1" dirty="0"/>
              <a:t>R Project</a:t>
            </a:r>
            <a:r>
              <a:rPr lang="en-US" sz="2400" dirty="0"/>
              <a:t> with data</a:t>
            </a:r>
            <a:r>
              <a:rPr lang="en-US" sz="2400" b="1" dirty="0"/>
              <a:t> </a:t>
            </a:r>
            <a:r>
              <a:rPr lang="en-US" sz="2400" dirty="0"/>
              <a:t>and a nice folder structure set up for us.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download it, go to this address in your web browser:</a:t>
            </a:r>
            <a:br>
              <a:rPr lang="en-US" sz="2400" i="1" dirty="0"/>
            </a:br>
            <a:endParaRPr lang="en-US" sz="2400" i="1" dirty="0"/>
          </a:p>
          <a:p>
            <a:pPr marL="0" indent="0" algn="ctr">
              <a:buNone/>
            </a:pP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That link will download the folder we need. Then:</a:t>
            </a:r>
            <a:br>
              <a:rPr lang="en-US" sz="2400" dirty="0"/>
            </a:br>
            <a:endParaRPr lang="en-US" sz="2400" dirty="0"/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Open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this zipped folder, and </a:t>
            </a:r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Move the unzipped folder </a:t>
            </a:r>
            <a:r>
              <a:rPr lang="en-US" sz="2400" dirty="0"/>
              <a:t>somewhere nice, </a:t>
            </a:r>
          </a:p>
          <a:p>
            <a:pPr lvl="3"/>
            <a:r>
              <a:rPr lang="en-US" sz="2200" dirty="0"/>
              <a:t>like your Documents folder or your Desktop.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C88A3-4479-224F-80CD-9B448CAC0179}"/>
              </a:ext>
            </a:extLst>
          </p:cNvPr>
          <p:cNvSpPr/>
          <p:nvPr/>
        </p:nvSpPr>
        <p:spPr>
          <a:xfrm>
            <a:off x="793044" y="1489013"/>
            <a:ext cx="10294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DF89B-98D6-F74F-AC3A-C1A7BA7256A8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folder contains all the things we need: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Images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atlas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R scripts, including a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r_script.R</a:t>
            </a:r>
            <a:r>
              <a:rPr lang="en-US" dirty="0"/>
              <a:t> for this workshop.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monash.html</a:t>
            </a:r>
            <a:r>
              <a:rPr lang="en-US" dirty="0"/>
              <a:t> file also contains all the things for you to follow along.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94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With the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2600" dirty="0"/>
              <a:t> folder unzipped and saved somewhere:</a:t>
            </a:r>
          </a:p>
          <a:p>
            <a:pPr marL="0" indent="0">
              <a:buNone/>
            </a:pPr>
            <a:endParaRPr lang="en-US" sz="1000" b="1" dirty="0"/>
          </a:p>
          <a:p>
            <a:pPr lvl="1"/>
            <a:r>
              <a:rPr lang="en-US" dirty="0"/>
              <a:t>Go to R Studio</a:t>
            </a:r>
          </a:p>
          <a:p>
            <a:endParaRPr lang="en-US" sz="2400" dirty="0"/>
          </a:p>
          <a:p>
            <a:pPr lvl="1"/>
            <a:r>
              <a:rPr lang="en-US" dirty="0"/>
              <a:t>Click 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Open Project</a:t>
            </a:r>
            <a:endParaRPr lang="en-US" dirty="0"/>
          </a:p>
          <a:p>
            <a:pPr lvl="2"/>
            <a:r>
              <a:rPr lang="en-US" dirty="0"/>
              <a:t>Ignore or save your current scripts somewhere</a:t>
            </a:r>
            <a:r>
              <a:rPr lang="en-US" sz="2400" dirty="0"/>
              <a:t> </a:t>
            </a:r>
            <a:r>
              <a:rPr lang="en-US" sz="1400" dirty="0"/>
              <a:t>(we don’t need them).</a:t>
            </a:r>
          </a:p>
          <a:p>
            <a:pPr lvl="2"/>
            <a:endParaRPr lang="en-US" sz="2400" dirty="0"/>
          </a:p>
          <a:p>
            <a:pPr lvl="1"/>
            <a:r>
              <a:rPr lang="en-US" dirty="0"/>
              <a:t>Then navigate to your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dirty="0"/>
              <a:t> folder, and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the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there,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New File -&gt; R Script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30413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370972" cy="50856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Q: </a:t>
            </a: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each observed home postcode to campus, using a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Starting an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Project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Finding data.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935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3535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</a:t>
            </a:r>
            <a:br>
              <a:rPr lang="en-US" dirty="0"/>
            </a:br>
            <a:r>
              <a:rPr lang="en-US" dirty="0"/>
              <a:t>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4DFE-165D-FE49-95AB-FD721DBB2249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start a new R project: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(then follow the prompts)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9B982-EEA0-0B4B-A319-2B286BEA2135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FB206-F862-A642-AE1E-423F60ACA903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(e.g.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would 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our project folder: this is where would store our </a:t>
            </a:r>
            <a:r>
              <a:rPr lang="en-US" sz="2400" b="1" dirty="0"/>
              <a:t>original</a:t>
            </a:r>
            <a:r>
              <a:rPr lang="en-US" b="1" dirty="0"/>
              <a:t> </a:t>
            </a:r>
            <a:r>
              <a:rPr lang="en-US" dirty="0"/>
              <a:t>data.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5196A-5C89-8A44-94EA-E4DD29AA7972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install and </a:t>
            </a:r>
            <a:r>
              <a:rPr lang="en-US" b="1" dirty="0"/>
              <a:t>load</a:t>
            </a:r>
            <a:r>
              <a:rPr lang="en-US" dirty="0"/>
              <a:t>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8368140" cy="9437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776450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879E88-C050-664F-BDD6-BB551A52F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0"/>
          <a:stretch/>
        </p:blipFill>
        <p:spPr>
          <a:xfrm>
            <a:off x="838200" y="1592263"/>
            <a:ext cx="11247745" cy="665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2" y="1551167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Q: </a:t>
            </a:r>
            <a:r>
              <a:rPr lang="en-US" sz="1700" b="1" dirty="0"/>
              <a:t>How has job growth been distributed around the major cities?</a:t>
            </a:r>
            <a:endParaRPr lang="en-US" sz="17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326190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(why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764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Dozen’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+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CBDCFC-031B-FC4D-A0E6-BB30080DB152}"/>
              </a:ext>
            </a:extLst>
          </p:cNvPr>
          <p:cNvGrpSpPr/>
          <p:nvPr/>
        </p:nvGrpSpPr>
        <p:grpSpPr>
          <a:xfrm>
            <a:off x="5955604" y="1274501"/>
            <a:ext cx="1318161" cy="587576"/>
            <a:chOff x="5955604" y="1274501"/>
            <a:chExt cx="1318161" cy="58757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FA2AEA-00D2-6944-AEC5-69B762ED2509}"/>
                </a:ext>
              </a:extLst>
            </p:cNvPr>
            <p:cNvCxnSpPr/>
            <p:nvPr/>
          </p:nvCxnSpPr>
          <p:spPr>
            <a:xfrm flipV="1">
              <a:off x="5955604" y="1616910"/>
              <a:ext cx="237772" cy="2451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A6E76-41EA-1147-852C-EC58B4B96D87}"/>
                </a:ext>
              </a:extLst>
            </p:cNvPr>
            <p:cNvSpPr txBox="1"/>
            <p:nvPr/>
          </p:nvSpPr>
          <p:spPr>
            <a:xfrm>
              <a:off x="5955604" y="1274501"/>
              <a:ext cx="1318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</a:t>
            </a:r>
            <a:r>
              <a:rPr lang="en-AU" b="1" dirty="0"/>
              <a:t>extract insight</a:t>
            </a:r>
            <a:r>
              <a:rPr lang="en-AU" dirty="0"/>
              <a:t> out of data.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want to be able to </a:t>
            </a:r>
            <a:r>
              <a:rPr lang="en-AU" b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/>
              <a:t>Data is </a:t>
            </a:r>
            <a:r>
              <a:rPr lang="en-AU" dirty="0"/>
              <a:t>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Create a new column</a:t>
            </a:r>
            <a:r>
              <a:rPr lang="en-AU" dirty="0"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Remove</a:t>
            </a:r>
            <a:r>
              <a:rPr lang="en-AU" dirty="0">
                <a:cs typeface="Consolas" panose="020B0609020204030204" pitchFamily="49" charset="0"/>
              </a:rPr>
              <a:t>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i="1" dirty="0">
                <a:cs typeface="Consolas" panose="020B0609020204030204" pitchFamily="49" charset="0"/>
              </a:rPr>
              <a:t>What does this dataset look like now? </a:t>
            </a:r>
            <a:br>
              <a:rPr lang="en-AU" i="1" dirty="0">
                <a:cs typeface="Consolas" panose="020B0609020204030204" pitchFamily="49" charset="0"/>
              </a:rPr>
            </a:br>
            <a:r>
              <a:rPr lang="en-AU" sz="1800" i="1" dirty="0">
                <a:cs typeface="Consolas" panose="020B0609020204030204" pitchFamily="49" charset="0"/>
              </a:rPr>
              <a:t>(and, also, why are we doing this weird exercise?)</a:t>
            </a:r>
            <a:endParaRPr lang="en-AU" i="1" dirty="0"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can be found here: </a:t>
            </a:r>
            <a:br>
              <a:rPr lang="en-US" sz="1600" dirty="0"/>
            </a:br>
            <a:r>
              <a:rPr lang="en-US" sz="1400" dirty="0"/>
              <a:t>https://</a:t>
            </a:r>
            <a:r>
              <a:rPr lang="en-US" sz="1400" dirty="0" err="1"/>
              <a:t>timogrossenbacher.ch</a:t>
            </a:r>
            <a:r>
              <a:rPr lang="en-US" sz="1400" dirty="0"/>
              <a:t>/2016/12/beautiful-thematic-maps-with-ggplot2-only/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13744</TotalTime>
  <Words>6343</Words>
  <Application>Microsoft Macintosh PowerPoint</Application>
  <PresentationFormat>Widescreen</PresentationFormat>
  <Paragraphs>1582</Paragraphs>
  <Slides>108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266</cp:revision>
  <cp:lastPrinted>2019-03-17T11:45:14Z</cp:lastPrinted>
  <dcterms:created xsi:type="dcterms:W3CDTF">2019-01-29T08:00:44Z</dcterms:created>
  <dcterms:modified xsi:type="dcterms:W3CDTF">2019-03-17T23:01:25Z</dcterms:modified>
</cp:coreProperties>
</file>